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6" r:id="rId2"/>
    <p:sldId id="257" r:id="rId3"/>
    <p:sldId id="259" r:id="rId4"/>
    <p:sldId id="268" r:id="rId5"/>
    <p:sldId id="269" r:id="rId6"/>
    <p:sldId id="304" r:id="rId7"/>
    <p:sldId id="261" r:id="rId8"/>
    <p:sldId id="262" r:id="rId9"/>
    <p:sldId id="273" r:id="rId10"/>
    <p:sldId id="274" r:id="rId11"/>
    <p:sldId id="286" r:id="rId12"/>
    <p:sldId id="287" r:id="rId13"/>
    <p:sldId id="288" r:id="rId14"/>
    <p:sldId id="279" r:id="rId15"/>
    <p:sldId id="280" r:id="rId16"/>
    <p:sldId id="283" r:id="rId17"/>
    <p:sldId id="284" r:id="rId18"/>
    <p:sldId id="285" r:id="rId19"/>
    <p:sldId id="297" r:id="rId20"/>
    <p:sldId id="272" r:id="rId21"/>
    <p:sldId id="271" r:id="rId22"/>
    <p:sldId id="275" r:id="rId23"/>
    <p:sldId id="276" r:id="rId24"/>
    <p:sldId id="277" r:id="rId25"/>
    <p:sldId id="278" r:id="rId26"/>
    <p:sldId id="281" r:id="rId27"/>
    <p:sldId id="282" r:id="rId28"/>
    <p:sldId id="303" r:id="rId29"/>
    <p:sldId id="300" r:id="rId30"/>
    <p:sldId id="301" r:id="rId31"/>
    <p:sldId id="299" r:id="rId32"/>
    <p:sldId id="298" r:id="rId33"/>
    <p:sldId id="307" r:id="rId34"/>
    <p:sldId id="305" r:id="rId35"/>
    <p:sldId id="308" r:id="rId36"/>
    <p:sldId id="309" r:id="rId37"/>
    <p:sldId id="311" r:id="rId38"/>
    <p:sldId id="312" r:id="rId39"/>
    <p:sldId id="265" r:id="rId40"/>
    <p:sldId id="270" r:id="rId41"/>
    <p:sldId id="290" r:id="rId42"/>
    <p:sldId id="289" r:id="rId43"/>
    <p:sldId id="293" r:id="rId44"/>
    <p:sldId id="294" r:id="rId45"/>
    <p:sldId id="295" r:id="rId46"/>
    <p:sldId id="296" r:id="rId47"/>
    <p:sldId id="310" r:id="rId4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84" autoAdjust="0"/>
    <p:restoredTop sz="94660"/>
  </p:normalViewPr>
  <p:slideViewPr>
    <p:cSldViewPr>
      <p:cViewPr varScale="1">
        <p:scale>
          <a:sx n="104" d="100"/>
          <a:sy n="104" d="100"/>
        </p:scale>
        <p:origin x="-1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45131E-8305-4395-BEA4-5A21B8F7FDBF}" type="datetimeFigureOut">
              <a:rPr lang="pt-PT" smtClean="0"/>
              <a:pPr/>
              <a:t>10-02-2010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B99EC-0FD6-4E2E-A8BE-702E055E45B2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BAE83-6585-4DC2-BC9D-9EC412B35B22}" type="datetime1">
              <a:rPr lang="pt-PT" smtClean="0"/>
              <a:pPr/>
              <a:t>10-02-2010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2B1DF-021C-466E-B746-9BAFD9900A98}" type="datetime1">
              <a:rPr lang="pt-PT" smtClean="0"/>
              <a:pPr/>
              <a:t>10-02-2010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6D5F-0E42-4B0F-9F75-EDF49A33EDDD}" type="datetime1">
              <a:rPr lang="pt-PT" smtClean="0"/>
              <a:pPr/>
              <a:t>10-02-2010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E1045-E56E-4BC2-8B01-9933694005BA}" type="datetime1">
              <a:rPr lang="pt-PT" smtClean="0"/>
              <a:pPr/>
              <a:t>10-02-2010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6B59-FA5B-48EB-B6CD-D02AF1E7A01C}" type="datetime1">
              <a:rPr lang="pt-PT" smtClean="0"/>
              <a:pPr/>
              <a:t>10-02-2010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2491-9A96-428E-8584-953B09511A8D}" type="datetime1">
              <a:rPr lang="pt-PT" smtClean="0"/>
              <a:pPr/>
              <a:t>10-02-2010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D8A8-C2FF-4B04-AE7F-102F71FD1BAA}" type="datetime1">
              <a:rPr lang="pt-PT" smtClean="0"/>
              <a:pPr/>
              <a:t>10-02-2010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0780-B3E9-4EA7-8A0E-5F40D0B96D91}" type="datetime1">
              <a:rPr lang="pt-PT" smtClean="0"/>
              <a:pPr/>
              <a:t>10-02-2010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7DD3-B867-40CE-8FEB-C4AEF7EA0E64}" type="datetime1">
              <a:rPr lang="pt-PT" smtClean="0"/>
              <a:pPr/>
              <a:t>10-02-2010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04339-CBDA-4288-BA3F-EDED3A34DA5D}" type="datetime1">
              <a:rPr lang="pt-PT" smtClean="0"/>
              <a:pPr/>
              <a:t>10-02-2010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BB190-5BE8-40AD-916B-3A957176EDFA}" type="datetime1">
              <a:rPr lang="pt-PT" smtClean="0"/>
              <a:pPr/>
              <a:t>10-02-2010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506A7A-319F-46F3-9253-932F8E750398}" type="datetime1">
              <a:rPr lang="pt-PT" smtClean="0"/>
              <a:pPr/>
              <a:t>10-02-2010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678C8-730D-4C3C-8972-9AC22BA03A5B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jpsf@fct.unl.p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gger.com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calendar.google.com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reader.google.com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ageflakes.com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cse.google.com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lickr.com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delicious.com/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oquendo.com/" TargetMode="External"/><Relationship Id="rId2" Type="http://schemas.openxmlformats.org/officeDocument/2006/relationships/hyperlink" Target="http://www.feedburner.com/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://livestream.com/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oogle.com/analytics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 smtClean="0"/>
              <a:t>Geopor na Web 2.0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PT" dirty="0" smtClean="0"/>
              <a:t>Transformação de um portal tradicional na era Web 2.0</a:t>
            </a:r>
          </a:p>
          <a:p>
            <a:endParaRPr lang="pt-PT" dirty="0" smtClean="0"/>
          </a:p>
          <a:p>
            <a:r>
              <a:rPr lang="pt-PT" sz="1600" b="1" dirty="0" smtClean="0">
                <a:solidFill>
                  <a:schemeClr val="tx1"/>
                </a:solidFill>
              </a:rPr>
              <a:t>João Fernandes </a:t>
            </a:r>
            <a:r>
              <a:rPr lang="pt-PT" sz="1600" b="1" dirty="0" smtClean="0">
                <a:solidFill>
                  <a:srgbClr val="C00000"/>
                </a:solidFill>
                <a:hlinkClick r:id="rId2"/>
              </a:rPr>
              <a:t>jpsf@fct.unl.pt</a:t>
            </a:r>
            <a:endParaRPr lang="pt-PT" sz="1600" b="1" dirty="0" smtClean="0">
              <a:solidFill>
                <a:srgbClr val="C00000"/>
              </a:solidFill>
            </a:endParaRPr>
          </a:p>
          <a:p>
            <a:r>
              <a:rPr lang="pt-PT" sz="1600" b="1" dirty="0" smtClean="0">
                <a:solidFill>
                  <a:schemeClr val="bg1">
                    <a:lumMod val="50000"/>
                  </a:schemeClr>
                </a:solidFill>
              </a:rPr>
              <a:t>Unidade de Investigação Educação e Desenvolvimento</a:t>
            </a:r>
            <a:endParaRPr lang="pt-PT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1</a:t>
            </a:fld>
            <a:endParaRPr lang="pt-PT"/>
          </a:p>
        </p:txBody>
      </p:sp>
      <p:sp>
        <p:nvSpPr>
          <p:cNvPr id="5" name="TextBox 4"/>
          <p:cNvSpPr txBox="1"/>
          <p:nvPr/>
        </p:nvSpPr>
        <p:spPr>
          <a:xfrm>
            <a:off x="357158" y="714356"/>
            <a:ext cx="8215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/>
              <a:t>Oportunidades das tecnologias Web 2.0 para as </a:t>
            </a:r>
            <a:r>
              <a:rPr lang="pt-PT" b="1" dirty="0" smtClean="0"/>
              <a:t>organizações . 11 Fev 2010</a:t>
            </a:r>
            <a:endParaRPr lang="pt-PT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Estrutura da apresentação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Clr>
                <a:srgbClr val="C00000"/>
              </a:buClr>
              <a:buSzPct val="125000"/>
              <a:buFont typeface="+mj-lt"/>
              <a:buAutoNum type="arabicPeriod"/>
            </a:pPr>
            <a:r>
              <a:rPr lang="pt-PT" dirty="0" smtClean="0"/>
              <a:t>Introdução</a:t>
            </a:r>
          </a:p>
          <a:p>
            <a:pPr marL="514350" indent="-514350">
              <a:buClr>
                <a:srgbClr val="C00000"/>
              </a:buClr>
              <a:buSzPct val="125000"/>
              <a:buFont typeface="+mj-lt"/>
              <a:buAutoNum type="arabicPeriod"/>
            </a:pPr>
            <a:r>
              <a:rPr lang="pt-PT" dirty="0" smtClean="0"/>
              <a:t>Segmentação de utilizadores</a:t>
            </a:r>
          </a:p>
          <a:p>
            <a:pPr marL="514350" indent="-514350">
              <a:buClr>
                <a:srgbClr val="C00000"/>
              </a:buClr>
              <a:buSzPct val="125000"/>
              <a:buFont typeface="+mj-lt"/>
              <a:buAutoNum type="arabicPeriod"/>
            </a:pPr>
            <a:r>
              <a:rPr lang="pt-PT" dirty="0" smtClean="0"/>
              <a:t>Funcionalidades</a:t>
            </a:r>
          </a:p>
          <a:p>
            <a:pPr marL="514350" indent="-514350">
              <a:buClr>
                <a:srgbClr val="C00000"/>
              </a:buClr>
              <a:buSzPct val="125000"/>
              <a:buFont typeface="+mj-lt"/>
              <a:buAutoNum type="arabicPeriod"/>
            </a:pPr>
            <a:r>
              <a:rPr lang="pt-PT" dirty="0" smtClean="0"/>
              <a:t>Mensagem a transmitir</a:t>
            </a:r>
          </a:p>
          <a:p>
            <a:pPr marL="514350" indent="-514350">
              <a:buClr>
                <a:srgbClr val="C00000"/>
              </a:buClr>
              <a:buSzPct val="125000"/>
              <a:buFont typeface="+mj-lt"/>
              <a:buAutoNum type="arabicPeriod"/>
            </a:pPr>
            <a:r>
              <a:rPr lang="pt-PT" dirty="0" smtClean="0"/>
              <a:t>Critérios de selecção de aplicações Web 2.0</a:t>
            </a:r>
          </a:p>
          <a:p>
            <a:pPr marL="514350" indent="-514350">
              <a:buClr>
                <a:srgbClr val="C00000"/>
              </a:buClr>
              <a:buSzPct val="125000"/>
              <a:buFont typeface="+mj-lt"/>
              <a:buAutoNum type="arabicPeriod"/>
            </a:pPr>
            <a:r>
              <a:rPr lang="pt-PT" dirty="0" smtClean="0"/>
              <a:t>Acesso à informação pelo utilizador</a:t>
            </a:r>
          </a:p>
          <a:p>
            <a:pPr marL="514350" indent="-514350">
              <a:buClr>
                <a:srgbClr val="C00000"/>
              </a:buClr>
              <a:buSzPct val="125000"/>
              <a:buFont typeface="+mj-lt"/>
              <a:buAutoNum type="arabicPeriod"/>
            </a:pPr>
            <a:r>
              <a:rPr lang="pt-PT" dirty="0" smtClean="0"/>
              <a:t>Monitorização de resultados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2</a:t>
            </a:fld>
            <a:endParaRPr lang="pt-P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Introdução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PT" dirty="0" smtClean="0"/>
              <a:t>GEOPOR 1.0 - online desde 1997</a:t>
            </a:r>
          </a:p>
          <a:p>
            <a:pPr lvl="1"/>
            <a:r>
              <a:rPr lang="pt-PT" dirty="0" smtClean="0"/>
              <a:t>José Brilha (U. Minho) e Paulo Legoinha (U. Nova de Lisboa)</a:t>
            </a:r>
          </a:p>
          <a:p>
            <a:pPr lvl="1"/>
            <a:r>
              <a:rPr lang="pt-PT" dirty="0" smtClean="0"/>
              <a:t>Dedicado às Ciências da Terra (CdT)</a:t>
            </a:r>
          </a:p>
          <a:p>
            <a:pPr lvl="1"/>
            <a:r>
              <a:rPr lang="pt-PT" dirty="0" smtClean="0"/>
              <a:t>HTML</a:t>
            </a:r>
          </a:p>
          <a:p>
            <a:pPr lvl="1"/>
            <a:r>
              <a:rPr lang="pt-PT" dirty="0" smtClean="0"/>
              <a:t>Mailing-list (500 subscritores)</a:t>
            </a:r>
          </a:p>
          <a:p>
            <a:pPr lvl="1"/>
            <a:r>
              <a:rPr lang="pt-PT" dirty="0" smtClean="0"/>
              <a:t>Geopor na Escola</a:t>
            </a:r>
          </a:p>
          <a:p>
            <a:r>
              <a:rPr lang="pt-PT" dirty="0" smtClean="0"/>
              <a:t>GEOPOR  2.0 – online desde 2008</a:t>
            </a:r>
          </a:p>
          <a:p>
            <a:pPr lvl="1"/>
            <a:r>
              <a:rPr lang="pt-PT" dirty="0" smtClean="0"/>
              <a:t>Promoção da Método Directo Lda.</a:t>
            </a:r>
          </a:p>
          <a:p>
            <a:pPr lvl="1"/>
            <a:r>
              <a:rPr lang="pt-PT" dirty="0" smtClean="0"/>
              <a:t>Protótipo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3</a:t>
            </a:fld>
            <a:endParaRPr lang="pt-P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4</a:t>
            </a:fld>
            <a:endParaRPr lang="pt-PT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5088" y="857232"/>
            <a:ext cx="7033826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5</a:t>
            </a:fld>
            <a:endParaRPr lang="pt-PT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 b="1619"/>
          <a:stretch>
            <a:fillRect/>
          </a:stretch>
        </p:blipFill>
        <p:spPr bwMode="auto">
          <a:xfrm>
            <a:off x="1285852" y="571480"/>
            <a:ext cx="6670712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Segmentação de utilizadores</a:t>
            </a:r>
            <a:endParaRPr lang="pt-PT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Académicos</a:t>
            </a:r>
          </a:p>
          <a:p>
            <a:r>
              <a:rPr lang="pt-PT" dirty="0" smtClean="0"/>
              <a:t>Professores do ensino básico e secundário</a:t>
            </a:r>
          </a:p>
          <a:p>
            <a:r>
              <a:rPr lang="pt-PT" dirty="0" smtClean="0"/>
              <a:t>Alunos do ensino básico e secundário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6</a:t>
            </a:fld>
            <a:endParaRPr lang="pt-PT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Funcionalidades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PT" dirty="0" smtClean="0"/>
              <a:t>Moodle + Aplicações Web 2.0</a:t>
            </a:r>
          </a:p>
          <a:p>
            <a:r>
              <a:rPr lang="pt-PT" dirty="0" smtClean="0"/>
              <a:t>Porquê o Moodle?</a:t>
            </a:r>
          </a:p>
          <a:p>
            <a:pPr lvl="1"/>
            <a:r>
              <a:rPr lang="pt-PT" dirty="0" smtClean="0"/>
              <a:t>Plataforma base com elementos 2.0</a:t>
            </a:r>
          </a:p>
          <a:p>
            <a:pPr lvl="1"/>
            <a:r>
              <a:rPr lang="pt-PT" dirty="0" smtClean="0"/>
              <a:t>Futuro uso na formação e na produção de conteúdos escolares</a:t>
            </a:r>
          </a:p>
          <a:p>
            <a:pPr lvl="1"/>
            <a:r>
              <a:rPr lang="pt-PT" dirty="0" smtClean="0"/>
              <a:t>Amplo uso no meio escolar e académico</a:t>
            </a:r>
          </a:p>
          <a:p>
            <a:pPr lvl="1"/>
            <a:r>
              <a:rPr lang="pt-PT" dirty="0" smtClean="0"/>
              <a:t>Facilidade de instalação, manutenção e baixo custo</a:t>
            </a:r>
          </a:p>
          <a:p>
            <a:r>
              <a:rPr lang="pt-PT" dirty="0" smtClean="0"/>
              <a:t>A metáfora Moodle como sistema operativo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7</a:t>
            </a:fld>
            <a:endParaRPr lang="pt-PT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Funcionalidades Moodle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Estrutura, Menu, Páginas</a:t>
            </a:r>
          </a:p>
          <a:p>
            <a:r>
              <a:rPr lang="pt-PT" dirty="0" smtClean="0"/>
              <a:t>Actividades (p.e fóruns, bases de dados, questionários, glossários)</a:t>
            </a:r>
          </a:p>
          <a:p>
            <a:r>
              <a:rPr lang="pt-PT" dirty="0" smtClean="0"/>
              <a:t>Registo e gestão de utilizadores</a:t>
            </a:r>
          </a:p>
          <a:p>
            <a:r>
              <a:rPr lang="pt-PT" dirty="0" smtClean="0"/>
              <a:t>Social networking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8</a:t>
            </a:fld>
            <a:endParaRPr lang="pt-PT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Fórum do Geopor</a:t>
            </a:r>
          </a:p>
        </p:txBody>
      </p:sp>
      <p:sp>
        <p:nvSpPr>
          <p:cNvPr id="10243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smtClean="0"/>
              <a:t>Fórum Moodle, funciona como complemento da mailing-list geopor-l@geopor.pt</a:t>
            </a:r>
          </a:p>
          <a:p>
            <a:r>
              <a:rPr lang="pt-PT" smtClean="0"/>
              <a:t>Aceita anexos, permite inserção na mensagem de vídeos do Youtube </a:t>
            </a:r>
            <a:r>
              <a:rPr lang="pt-PT" smtClean="0">
                <a:hlinkClick r:id="rId2"/>
              </a:rPr>
              <a:t>http://www.youtube.com</a:t>
            </a:r>
            <a:r>
              <a:rPr lang="pt-PT" smtClean="0"/>
              <a:t> e, no caso de se estabelecerem ligações para ficheiros multimédia, insere automaticamente reprodutores.</a:t>
            </a:r>
          </a:p>
          <a:p>
            <a:endParaRPr lang="pt-P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" y="137160"/>
            <a:ext cx="9121140" cy="658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Geohumor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smtClean="0"/>
              <a:t>Base de dados Moodle dedicada ao humor nas CdT. Inclui piadas, gralhas, cartoons, vídeos ou outros, que podem ser introduzidos pelos utilizadores registados.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" y="137160"/>
            <a:ext cx="9121140" cy="658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" y="137160"/>
            <a:ext cx="9121140" cy="658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Geoteca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342889" indent="-342889" defTabSz="914373">
              <a:defRPr/>
            </a:pPr>
            <a:r>
              <a:rPr lang="pt-PT" dirty="0" smtClean="0"/>
              <a:t>Página Moodle que funciona como repositório principal da informação seleccionada pelos curadores. A funcionalidade central é a de pesquisa, recorrendo ao Google Custom Search http://cse.google.com (pesquisando na rede Geopor de serviços web 2.0, sítios de referência associados, e no Moodle do Geopor) </a:t>
            </a:r>
          </a:p>
          <a:p>
            <a:pPr marL="342889" indent="-342889" defTabSz="914373">
              <a:defRPr/>
            </a:pPr>
            <a:r>
              <a:rPr lang="pt-PT" dirty="0" smtClean="0"/>
              <a:t>Geopor como um motor de busca das CdT</a:t>
            </a:r>
          </a:p>
          <a:p>
            <a:pPr marL="342889" indent="-342889" defTabSz="914373">
              <a:defRPr/>
            </a:pPr>
            <a:endParaRPr lang="pt-PT" dirty="0" smtClean="0"/>
          </a:p>
          <a:p>
            <a:pPr marL="342889" indent="-342889" defTabSz="914373">
              <a:defRPr/>
            </a:pPr>
            <a:endParaRPr lang="pt-PT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" y="137160"/>
            <a:ext cx="9121140" cy="658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Pergunte a um geólogo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342889" indent="-342889" defTabSz="914373">
              <a:defRPr/>
            </a:pPr>
            <a:r>
              <a:rPr lang="pt-PT" dirty="0" smtClean="0"/>
              <a:t>Com os módulos Moodle de feedback e glossário (modo FAQ - perguntas frequentes) e ainda recorrendo ao serviço Voki de personagens digitais, disponibiliza-se uma área para os utilizadores colocarem questões através de formulário, que serão respondidas e colocadas na secção de perguntas e respostas, em formato texto ou multimédia recorrendo a uma personagem digital.</a:t>
            </a:r>
          </a:p>
          <a:p>
            <a:pPr marL="342889" indent="-342889" defTabSz="914373">
              <a:defRPr/>
            </a:pPr>
            <a:endParaRPr lang="pt-PT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" y="137160"/>
            <a:ext cx="9121140" cy="658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" y="137160"/>
            <a:ext cx="9121140" cy="658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Funcionalidades – Apps Web 2.0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smtClean="0"/>
              <a:t>Google Apps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1"/>
            <a:r>
              <a:rPr lang="pt-PT" dirty="0" smtClean="0"/>
              <a:t>Custom search</a:t>
            </a:r>
          </a:p>
          <a:p>
            <a:pPr lvl="1"/>
            <a:r>
              <a:rPr lang="pt-PT" dirty="0" smtClean="0"/>
              <a:t>Calendar</a:t>
            </a:r>
          </a:p>
          <a:p>
            <a:pPr lvl="1"/>
            <a:r>
              <a:rPr lang="pt-PT" dirty="0" smtClean="0"/>
              <a:t>Reader</a:t>
            </a:r>
          </a:p>
          <a:p>
            <a:pPr lvl="1"/>
            <a:r>
              <a:rPr lang="pt-PT" dirty="0" smtClean="0"/>
              <a:t>Blogger</a:t>
            </a:r>
          </a:p>
          <a:p>
            <a:pPr lvl="1"/>
            <a:r>
              <a:rPr lang="pt-PT" dirty="0" smtClean="0"/>
              <a:t>Youtube</a:t>
            </a:r>
            <a:endParaRPr lang="pt-P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PT" dirty="0" smtClean="0"/>
              <a:t>Outras</a:t>
            </a:r>
            <a:endParaRPr lang="pt-PT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pt-PT" dirty="0" smtClean="0"/>
              <a:t>Delicious</a:t>
            </a:r>
          </a:p>
          <a:p>
            <a:r>
              <a:rPr lang="pt-PT" dirty="0" smtClean="0"/>
              <a:t>Pageflakes</a:t>
            </a:r>
          </a:p>
          <a:p>
            <a:r>
              <a:rPr lang="pt-PT" dirty="0" smtClean="0"/>
              <a:t>Livestream</a:t>
            </a:r>
          </a:p>
          <a:p>
            <a:r>
              <a:rPr lang="pt-PT" dirty="0" smtClean="0"/>
              <a:t>Voki</a:t>
            </a:r>
          </a:p>
          <a:p>
            <a:r>
              <a:rPr lang="pt-PT" dirty="0" smtClean="0"/>
              <a:t>Feedburner</a:t>
            </a:r>
          </a:p>
          <a:p>
            <a:endParaRPr lang="pt-P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19</a:t>
            </a:fld>
            <a:endParaRPr lang="pt-PT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Blog do Geopor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No serviço Blogger </a:t>
            </a:r>
            <a:r>
              <a:rPr lang="pt-PT" dirty="0" smtClean="0">
                <a:hlinkClick r:id="rId2"/>
              </a:rPr>
              <a:t>http://www.blogger.com</a:t>
            </a:r>
            <a:r>
              <a:rPr lang="pt-PT" dirty="0" smtClean="0"/>
              <a:t> da Google são colocadas actualizações ao site e RSS feeds do fórum e do podcast do Geopor. É um espaço de meta-análise e memória digital do projecto.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20</a:t>
            </a:fld>
            <a:endParaRPr lang="pt-PT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21</a:t>
            </a:fld>
            <a:endParaRPr lang="pt-PT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332613"/>
            <a:ext cx="5286366" cy="574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Geopor Agenda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Calendário Google </a:t>
            </a:r>
            <a:r>
              <a:rPr lang="pt-PT" dirty="0" smtClean="0">
                <a:hlinkClick r:id="rId2"/>
              </a:rPr>
              <a:t>http://calendar.google.com</a:t>
            </a:r>
            <a:r>
              <a:rPr lang="pt-PT" dirty="0" smtClean="0"/>
              <a:t> </a:t>
            </a:r>
          </a:p>
          <a:p>
            <a:r>
              <a:rPr lang="pt-PT" dirty="0" smtClean="0"/>
              <a:t>Disponibiliza um calendário de eventos relacionados com as CdT, principalmente em Portugal, com RSS feed</a:t>
            </a:r>
          </a:p>
          <a:p>
            <a:r>
              <a:rPr lang="pt-PT" dirty="0" smtClean="0"/>
              <a:t>Pode ser subscrito e colaborativo</a:t>
            </a:r>
          </a:p>
          <a:p>
            <a:endParaRPr lang="pt-PT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" y="137160"/>
            <a:ext cx="9121140" cy="658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Geopor News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Mash-up de notícias via Google Reader </a:t>
            </a:r>
            <a:r>
              <a:rPr lang="pt-PT" dirty="0" smtClean="0">
                <a:hlinkClick r:id="rId2"/>
              </a:rPr>
              <a:t>http://reader.google.com</a:t>
            </a:r>
            <a:r>
              <a:rPr lang="pt-PT" dirty="0" smtClean="0"/>
              <a:t>  </a:t>
            </a:r>
          </a:p>
          <a:p>
            <a:r>
              <a:rPr lang="pt-PT" dirty="0" smtClean="0"/>
              <a:t>Disponibiliza um RSS Feed que agrega notícias internacionais de várias fontes relacionadas com as CdT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" y="137160"/>
            <a:ext cx="9121140" cy="658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A Geologia não pára!</a:t>
            </a:r>
          </a:p>
        </p:txBody>
      </p:sp>
      <p:sp>
        <p:nvSpPr>
          <p:cNvPr id="24579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Área Pageflakes </a:t>
            </a:r>
            <a:r>
              <a:rPr lang="pt-PT" dirty="0" smtClean="0">
                <a:hlinkClick r:id="rId2"/>
              </a:rPr>
              <a:t>http://www.pageflakes.com</a:t>
            </a:r>
            <a:r>
              <a:rPr lang="pt-PT" dirty="0" smtClean="0"/>
              <a:t>, agregando conteúdos RSS de vários sites em várias especialidades das CdT e informação genérica sobre educação e ciência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" y="137160"/>
            <a:ext cx="9121140" cy="658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5"/>
          <p:cNvPicPr>
            <a:picLocks noChangeAspect="1" noChangeArrowheads="1"/>
          </p:cNvPicPr>
          <p:nvPr/>
        </p:nvPicPr>
        <p:blipFill>
          <a:blip r:embed="rId3" cstate="print"/>
          <a:srcRect l="1180" b="1196"/>
          <a:stretch>
            <a:fillRect/>
          </a:stretch>
        </p:blipFill>
        <p:spPr bwMode="auto">
          <a:xfrm>
            <a:off x="135732" y="857250"/>
            <a:ext cx="8768238" cy="578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Motor de busca Geopor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Serviço Google Pesquisa Personalizada </a:t>
            </a:r>
            <a:r>
              <a:rPr lang="pt-PT" dirty="0" smtClean="0">
                <a:hlinkClick r:id="rId2"/>
              </a:rPr>
              <a:t>http://cse.google.com</a:t>
            </a:r>
            <a:r>
              <a:rPr lang="pt-PT" dirty="0" smtClean="0"/>
              <a:t> </a:t>
            </a:r>
          </a:p>
          <a:p>
            <a:r>
              <a:rPr lang="pt-PT" dirty="0" smtClean="0"/>
              <a:t>Ideia central – utilizar a pesquisa para aceder aos vários serviços distribuídos do Geopor (Moodle e Aplicações Web 2.)</a:t>
            </a:r>
          </a:p>
          <a:p>
            <a:r>
              <a:rPr lang="pt-PT" dirty="0" smtClean="0"/>
              <a:t>Uso de tags comuns nas várias aplicações </a:t>
            </a:r>
          </a:p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28</a:t>
            </a:fld>
            <a:endParaRPr lang="pt-PT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5072074"/>
            <a:ext cx="3219450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Canal Youtube Geopor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Canal Youtube </a:t>
            </a:r>
            <a:r>
              <a:rPr lang="pt-PT" dirty="0" smtClean="0">
                <a:hlinkClick r:id="rId2"/>
              </a:rPr>
              <a:t>http://www.youtube.com</a:t>
            </a:r>
            <a:r>
              <a:rPr lang="pt-PT" dirty="0" smtClean="0"/>
              <a:t>, com vídeos originais e agregados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29</a:t>
            </a:fld>
            <a:endParaRPr lang="pt-PT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30</a:t>
            </a:fld>
            <a:endParaRPr lang="pt-PT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357166"/>
            <a:ext cx="7381926" cy="572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Geopor Photostream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Conta Flickr </a:t>
            </a:r>
            <a:r>
              <a:rPr lang="pt-PT" dirty="0" smtClean="0">
                <a:hlinkClick r:id="rId2"/>
              </a:rPr>
              <a:t>http://www.flickr.com</a:t>
            </a:r>
            <a:r>
              <a:rPr lang="pt-PT" dirty="0" smtClean="0"/>
              <a:t>, disponibilizando fotos 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31</a:t>
            </a:fld>
            <a:endParaRPr lang="pt-PT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32</a:t>
            </a:fld>
            <a:endParaRPr lang="pt-PT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214290"/>
            <a:ext cx="6715172" cy="6446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Geopor bookmarks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Conta delicious </a:t>
            </a:r>
            <a:r>
              <a:rPr lang="pt-PT" dirty="0" smtClean="0">
                <a:hlinkClick r:id="rId2"/>
              </a:rPr>
              <a:t>http://delicious.com</a:t>
            </a:r>
            <a:r>
              <a:rPr lang="pt-PT" dirty="0" smtClean="0"/>
              <a:t>, com bookmarks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33</a:t>
            </a:fld>
            <a:endParaRPr lang="pt-PT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34</a:t>
            </a:fld>
            <a:endParaRPr lang="pt-PT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285728"/>
            <a:ext cx="7334200" cy="6063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Geoporcast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342889" indent="-342889" defTabSz="914373">
              <a:defRPr/>
            </a:pPr>
            <a:r>
              <a:rPr lang="pt-PT" dirty="0" smtClean="0"/>
              <a:t>Mensagens de fórum Moodle com anexos de ficheiros MP3 contendo notícias</a:t>
            </a:r>
          </a:p>
          <a:p>
            <a:pPr marL="342889" indent="-342889" defTabSz="914373">
              <a:defRPr/>
            </a:pPr>
            <a:r>
              <a:rPr lang="pt-PT" dirty="0" smtClean="0"/>
              <a:t>Conversão do RSS feed gerado para a norma Podcast, utilizando o serviço Feedburner  </a:t>
            </a:r>
            <a:r>
              <a:rPr lang="pt-PT" dirty="0" smtClean="0">
                <a:hlinkClick r:id="rId2"/>
              </a:rPr>
              <a:t>http://www.feedburner.com</a:t>
            </a:r>
            <a:r>
              <a:rPr lang="pt-PT" dirty="0" smtClean="0"/>
              <a:t> </a:t>
            </a:r>
          </a:p>
          <a:p>
            <a:pPr marL="342889" indent="-342889" defTabSz="914373">
              <a:defRPr/>
            </a:pPr>
            <a:r>
              <a:rPr lang="pt-PT" dirty="0" smtClean="0"/>
              <a:t>Os ficheiros mp3 anexados são criados a partir de notícias, e gerados através do Loquendo </a:t>
            </a:r>
            <a:r>
              <a:rPr lang="pt-PT" dirty="0" smtClean="0">
                <a:hlinkClick r:id="rId3"/>
              </a:rPr>
              <a:t>http://www.loquendo.com</a:t>
            </a:r>
            <a:r>
              <a:rPr lang="pt-PT" dirty="0" smtClean="0"/>
              <a:t> (conversão de texto para voz)</a:t>
            </a:r>
          </a:p>
          <a:p>
            <a:pPr marL="342889" indent="-342889" defTabSz="914373">
              <a:defRPr/>
            </a:pPr>
            <a:endParaRPr lang="pt-PT" dirty="0" smtClean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" y="137160"/>
            <a:ext cx="9121140" cy="658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Geopor TV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Serviço Livestream </a:t>
            </a:r>
            <a:r>
              <a:rPr lang="pt-PT" dirty="0" smtClean="0">
                <a:hlinkClick r:id="rId2"/>
              </a:rPr>
              <a:t>http://livestream.com</a:t>
            </a:r>
            <a:r>
              <a:rPr lang="pt-PT" dirty="0" smtClean="0"/>
              <a:t> para broadcast de vídeos (originais ou a partir do YouTube)</a:t>
            </a:r>
          </a:p>
          <a:p>
            <a:r>
              <a:rPr lang="pt-PT" smtClean="0"/>
              <a:t>Algumas emissões “Live”</a:t>
            </a:r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37</a:t>
            </a:fld>
            <a:endParaRPr lang="pt-PT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38</a:t>
            </a:fld>
            <a:endParaRPr lang="pt-PT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28604"/>
            <a:ext cx="8294380" cy="562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 mensagem a transmitir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One-to-Many → Many-to-Many</a:t>
            </a:r>
          </a:p>
          <a:p>
            <a:r>
              <a:rPr lang="pt-PT" dirty="0" smtClean="0"/>
              <a:t>Modelo distribuído de funcionalidades</a:t>
            </a:r>
          </a:p>
          <a:p>
            <a:r>
              <a:rPr lang="pt-PT" dirty="0" smtClean="0"/>
              <a:t>Agregação</a:t>
            </a:r>
          </a:p>
          <a:p>
            <a:r>
              <a:rPr lang="pt-PT" dirty="0" smtClean="0"/>
              <a:t>Multimédia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39</a:t>
            </a:fld>
            <a:endParaRPr lang="pt-PT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sz="3600" b="1" dirty="0" smtClean="0"/>
              <a:t>Critérios de selecção de aplicações Web 2.0</a:t>
            </a:r>
            <a:endParaRPr lang="pt-PT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PT" dirty="0" smtClean="0"/>
              <a:t>Cópias de segurança</a:t>
            </a:r>
          </a:p>
          <a:p>
            <a:r>
              <a:rPr lang="pt-PT" dirty="0" smtClean="0"/>
              <a:t>Dimensão e dinamismo da comunidade </a:t>
            </a:r>
          </a:p>
          <a:p>
            <a:r>
              <a:rPr lang="pt-PT" dirty="0" smtClean="0"/>
              <a:t>Presença da equipa de desenvolvimento</a:t>
            </a:r>
          </a:p>
          <a:p>
            <a:r>
              <a:rPr lang="pt-PT" dirty="0" smtClean="0"/>
              <a:t>Modelo de negócio que sustenta o serviço</a:t>
            </a:r>
          </a:p>
          <a:p>
            <a:r>
              <a:rPr lang="pt-PT" dirty="0" smtClean="0"/>
              <a:t>Adição de tags</a:t>
            </a:r>
          </a:p>
          <a:p>
            <a:r>
              <a:rPr lang="pt-PT" dirty="0" smtClean="0"/>
              <a:t>Geração de RSS feeds</a:t>
            </a:r>
          </a:p>
          <a:p>
            <a:r>
              <a:rPr lang="pt-PT" dirty="0" smtClean="0"/>
              <a:t>Compatibilidade com pesquisa personalizada Google</a:t>
            </a:r>
          </a:p>
          <a:p>
            <a:r>
              <a:rPr lang="pt-PT" dirty="0" smtClean="0"/>
              <a:t>Formato e licença dos conteúdos</a:t>
            </a:r>
          </a:p>
          <a:p>
            <a:endParaRPr lang="pt-PT" dirty="0" smtClean="0"/>
          </a:p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40</a:t>
            </a:fld>
            <a:endParaRPr lang="pt-PT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Acesso à informação pelo utilizador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Aberto</a:t>
            </a:r>
          </a:p>
          <a:p>
            <a:r>
              <a:rPr lang="pt-PT" dirty="0" smtClean="0"/>
              <a:t>Participação exige login (no Moodle ou nas aplicações Web 2.0 com registo individual)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41</a:t>
            </a:fld>
            <a:endParaRPr lang="pt-PT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Monitorização de resultados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Google analytics </a:t>
            </a:r>
            <a:r>
              <a:rPr lang="pt-PT" dirty="0" smtClean="0">
                <a:hlinkClick r:id="rId2"/>
              </a:rPr>
              <a:t>http://www.google.com/analytics</a:t>
            </a:r>
            <a:endParaRPr lang="pt-PT" dirty="0" smtClean="0"/>
          </a:p>
          <a:p>
            <a:r>
              <a:rPr lang="pt-PT" dirty="0" smtClean="0"/>
              <a:t>Relatórios Moodle e de servidor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42</a:t>
            </a:fld>
            <a:endParaRPr lang="pt-PT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14290"/>
            <a:ext cx="6124322" cy="6334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" y="137160"/>
            <a:ext cx="9121140" cy="658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" y="137160"/>
            <a:ext cx="9121140" cy="658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Considerações finais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PT" dirty="0" smtClean="0"/>
              <a:t>Nula participação nos fóruns, poucos materiais na Web 2.0, desconhecimento de aplicações pelos utilizadores. Alguma utilização de blogues. Casos pontuais de utilização do Slideshare e Youtube</a:t>
            </a:r>
          </a:p>
          <a:p>
            <a:r>
              <a:rPr lang="pt-PT" dirty="0" smtClean="0"/>
              <a:t>Necessidade de moderador a tempo-inteiro e dinamização contínua (tanto online como offline)</a:t>
            </a:r>
          </a:p>
          <a:p>
            <a:r>
              <a:rPr lang="pt-PT" dirty="0" smtClean="0"/>
              <a:t>Modelo de negócio?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46</a:t>
            </a:fld>
            <a:endParaRPr lang="pt-PT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1000108"/>
            <a:ext cx="8229600" cy="1143000"/>
          </a:xfrm>
        </p:spPr>
        <p:txBody>
          <a:bodyPr/>
          <a:lstStyle/>
          <a:p>
            <a:r>
              <a:rPr lang="pt-PT" sz="6600" dirty="0" smtClean="0"/>
              <a:t>Obrigado</a:t>
            </a:r>
            <a:r>
              <a:rPr lang="pt-PT" dirty="0" smtClean="0"/>
              <a:t>!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678C8-730D-4C3C-8972-9AC22BA03A5B}" type="slidenum">
              <a:rPr lang="pt-PT" smtClean="0"/>
              <a:pPr/>
              <a:t>47</a:t>
            </a:fld>
            <a:endParaRPr lang="pt-PT"/>
          </a:p>
        </p:txBody>
      </p:sp>
      <p:sp>
        <p:nvSpPr>
          <p:cNvPr id="5" name="Rectangle 4"/>
          <p:cNvSpPr/>
          <p:nvPr/>
        </p:nvSpPr>
        <p:spPr>
          <a:xfrm>
            <a:off x="928662" y="3500438"/>
            <a:ext cx="72152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4000" dirty="0" smtClean="0"/>
              <a:t>administracao@metododirecto.pt</a:t>
            </a:r>
            <a:endParaRPr lang="pt-PT" sz="4000" dirty="0"/>
          </a:p>
        </p:txBody>
      </p:sp>
      <p:sp>
        <p:nvSpPr>
          <p:cNvPr id="6" name="Rectangle 5"/>
          <p:cNvSpPr/>
          <p:nvPr/>
        </p:nvSpPr>
        <p:spPr>
          <a:xfrm>
            <a:off x="928662" y="3000372"/>
            <a:ext cx="23597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 smtClean="0"/>
              <a:t>Para mais informações:</a:t>
            </a:r>
            <a:endParaRPr lang="pt-PT" dirty="0"/>
          </a:p>
        </p:txBody>
      </p:sp>
      <p:pic>
        <p:nvPicPr>
          <p:cNvPr id="10242" name="Picture 2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5072074"/>
            <a:ext cx="5381625" cy="5429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821</Words>
  <Application>Microsoft Office PowerPoint</Application>
  <PresentationFormat>On-screen Show (4:3)</PresentationFormat>
  <Paragraphs>145</Paragraphs>
  <Slides>47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Geopor na Web 2.0</vt:lpstr>
      <vt:lpstr>Estrutura da apresentação</vt:lpstr>
      <vt:lpstr>Introdução</vt:lpstr>
      <vt:lpstr>Slide 4</vt:lpstr>
      <vt:lpstr>Slide 5</vt:lpstr>
      <vt:lpstr>Segmentação de utilizadores</vt:lpstr>
      <vt:lpstr>Funcionalidades</vt:lpstr>
      <vt:lpstr>Funcionalidades Moodle</vt:lpstr>
      <vt:lpstr>Fórum do Geopor</vt:lpstr>
      <vt:lpstr>Slide 10</vt:lpstr>
      <vt:lpstr>Geohumor</vt:lpstr>
      <vt:lpstr>Slide 12</vt:lpstr>
      <vt:lpstr>Slide 13</vt:lpstr>
      <vt:lpstr>Geoteca</vt:lpstr>
      <vt:lpstr>Slide 15</vt:lpstr>
      <vt:lpstr>Pergunte a um geólogo</vt:lpstr>
      <vt:lpstr>Slide 17</vt:lpstr>
      <vt:lpstr>Slide 18</vt:lpstr>
      <vt:lpstr>Funcionalidades – Apps Web 2.0</vt:lpstr>
      <vt:lpstr>Blog do Geopor</vt:lpstr>
      <vt:lpstr>Slide 21</vt:lpstr>
      <vt:lpstr>Geopor Agenda</vt:lpstr>
      <vt:lpstr>Slide 23</vt:lpstr>
      <vt:lpstr>Geopor News</vt:lpstr>
      <vt:lpstr>Slide 25</vt:lpstr>
      <vt:lpstr>A Geologia não pára!</vt:lpstr>
      <vt:lpstr>Slide 27</vt:lpstr>
      <vt:lpstr>Motor de busca Geopor</vt:lpstr>
      <vt:lpstr>Canal Youtube Geopor</vt:lpstr>
      <vt:lpstr>Slide 30</vt:lpstr>
      <vt:lpstr>Geopor Photostream</vt:lpstr>
      <vt:lpstr>Slide 32</vt:lpstr>
      <vt:lpstr>Geopor bookmarks</vt:lpstr>
      <vt:lpstr>Slide 34</vt:lpstr>
      <vt:lpstr>Geoporcast</vt:lpstr>
      <vt:lpstr>Slide 36</vt:lpstr>
      <vt:lpstr>Geopor TV</vt:lpstr>
      <vt:lpstr>Slide 38</vt:lpstr>
      <vt:lpstr>A mensagem a transmitir</vt:lpstr>
      <vt:lpstr>Critérios de selecção de aplicações Web 2.0</vt:lpstr>
      <vt:lpstr>Acesso à informação pelo utilizador</vt:lpstr>
      <vt:lpstr>Monitorização de resultados</vt:lpstr>
      <vt:lpstr>Slide 43</vt:lpstr>
      <vt:lpstr>Slide 44</vt:lpstr>
      <vt:lpstr>Slide 45</vt:lpstr>
      <vt:lpstr>Considerações finais</vt:lpstr>
      <vt:lpstr>Obrigado!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Geopor na Web 2.0</dc:title>
  <dc:creator>jpsf</dc:creator>
  <cp:lastModifiedBy>jpsf</cp:lastModifiedBy>
  <cp:revision>29</cp:revision>
  <dcterms:created xsi:type="dcterms:W3CDTF">2010-02-08T21:17:51Z</dcterms:created>
  <dcterms:modified xsi:type="dcterms:W3CDTF">2010-02-10T12:26:56Z</dcterms:modified>
</cp:coreProperties>
</file>